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299A1-E643-4214-8EEB-4F32394C867D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868A4-9728-492E-8F59-A9DA6F1FD7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77F33-09A0-4B6D-84DB-4BF2B98B2CBB}" type="slidenum">
              <a:rPr lang="en-US"/>
              <a:pPr/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1A4182-338A-4A85-B817-89DEB34315F6}" type="slidenum">
              <a:rPr lang="en-US"/>
              <a:pPr/>
              <a:t>12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031126-FF70-402D-92D7-02398C3230E9}" type="slidenum">
              <a:rPr lang="en-US"/>
              <a:pPr/>
              <a:t>13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4C5EB-C219-46AC-8E1F-C17945C901CB}" type="slidenum">
              <a:rPr lang="en-US"/>
              <a:pPr/>
              <a:t>14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E5C81-3589-4210-B2F8-EABC634FC553}" type="slidenum">
              <a:rPr lang="en-US"/>
              <a:pPr/>
              <a:t>15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868A4-9728-492E-8F59-A9DA6F1FD73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ACD6B-C75B-4973-9EA8-F4031EAC18F9}" type="datetimeFigureOut">
              <a:rPr lang="en-US" smtClean="0"/>
              <a:pPr/>
              <a:t>12/8/2008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8C54-4B7F-424C-9FC5-348E5F67B9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ath.ucsd.edu/~crypto/cgi-bin/monty1?0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hyperlink" Target="http://math.ucsd.edu/~crypto/cgi-bin/monty1?2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2.jpeg"/><Relationship Id="rId10" Type="http://schemas.openxmlformats.org/officeDocument/2006/relationships/hyperlink" Target="http://math.ucsd.edu/~crypto/Monty/monty.html" TargetMode="External"/><Relationship Id="rId4" Type="http://schemas.openxmlformats.org/officeDocument/2006/relationships/hyperlink" Target="http://math.ucsd.edu/~crypto/cgi-bin/monty1?1" TargetMode="External"/><Relationship Id="rId9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math.ucsd.edu/~crypto/cgi-bin/monty1?0" TargetMode="Externa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hyperlink" Target="http://math.ucsd.edu/~crypto/cgi-bin/monty1?2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2.jpeg"/><Relationship Id="rId10" Type="http://schemas.openxmlformats.org/officeDocument/2006/relationships/hyperlink" Target="http://math.ucsd.edu/~crypto/Monty/monty.html" TargetMode="External"/><Relationship Id="rId4" Type="http://schemas.openxmlformats.org/officeDocument/2006/relationships/hyperlink" Target="http://math.ucsd.edu/~crypto/cgi-bin/monty1?1" TargetMode="External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13.xml"/><Relationship Id="rId7" Type="http://schemas.openxmlformats.org/officeDocument/2006/relationships/hyperlink" Target="http://math.ucsd.edu/~crypto/cgi-bin/monty2?0+12901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image" Target="../media/image1.png"/><Relationship Id="rId4" Type="http://schemas.openxmlformats.org/officeDocument/2006/relationships/hyperlink" Target="http://math.ucsd.edu/~crypto/cgi-bin/monty2?1+12901" TargetMode="External"/><Relationship Id="rId9" Type="http://schemas.openxmlformats.org/officeDocument/2006/relationships/hyperlink" Target="http://math.ucsd.edu/~crypto/Monty/monty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answer set programming for knowledge representation and reasoning: future directions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err="1" smtClean="0"/>
              <a:t>Chitta</a:t>
            </a:r>
            <a:r>
              <a:rPr lang="en-US" dirty="0" smtClean="0"/>
              <a:t> </a:t>
            </a:r>
            <a:r>
              <a:rPr lang="en-US" dirty="0" err="1" smtClean="0"/>
              <a:t>Baral</a:t>
            </a:r>
            <a:endParaRPr lang="en-US" dirty="0" smtClean="0"/>
          </a:p>
          <a:p>
            <a:r>
              <a:rPr lang="en-US" dirty="0" smtClean="0"/>
              <a:t>Arizona State University</a:t>
            </a:r>
            <a:endParaRPr lang="en-US" dirty="0"/>
          </a:p>
        </p:txBody>
      </p:sp>
      <p:pic>
        <p:nvPicPr>
          <p:cNvPr id="7" name="~PP1717.WAV">
            <a:hlinkClick r:id="" action="ppaction://media"/>
          </p:cNvPr>
          <p:cNvPicPr>
            <a:picLocks noRot="1" noChangeAspect="1"/>
          </p:cNvPicPr>
          <p:nvPr>
            <a:wavAudioFile r:embed="rId1" name="~PP1717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ossible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T1</a:t>
            </a:r>
          </a:p>
          <a:p>
            <a:pPr lvl="1">
              <a:buNone/>
            </a:pPr>
            <a:r>
              <a:rPr lang="en-US" dirty="0" smtClean="0"/>
              <a:t>a : {1, 2, 3}    </a:t>
            </a:r>
            <a:r>
              <a:rPr lang="en-US" sz="2400" dirty="0" smtClean="0">
                <a:solidFill>
                  <a:srgbClr val="00B0F0"/>
                </a:solidFill>
              </a:rPr>
              <a:t>%  a can have possible values, 1 2 and 3</a:t>
            </a:r>
          </a:p>
          <a:p>
            <a:pPr lvl="1">
              <a:buNone/>
            </a:pPr>
            <a:r>
              <a:rPr lang="en-US" dirty="0" smtClean="0"/>
              <a:t>a = 1 </a:t>
            </a:r>
            <a:r>
              <a:rPr lang="en-US" dirty="0" smtClean="0">
                <a:sym typeface="Wingdings" pitchFamily="2" charset="2"/>
              </a:rPr>
              <a:t> </a:t>
            </a:r>
            <a:r>
              <a:rPr lang="en-US" b="1" dirty="0" smtClean="0">
                <a:sym typeface="Wingdings" pitchFamily="2" charset="2"/>
              </a:rPr>
              <a:t>not</a:t>
            </a:r>
            <a:r>
              <a:rPr lang="en-US" dirty="0" smtClean="0">
                <a:sym typeface="Wingdings" pitchFamily="2" charset="2"/>
              </a:rPr>
              <a:t> abnormal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random(a)  abnormal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T1 has one possible world: { a= 1}</a:t>
            </a:r>
            <a:endParaRPr lang="en-US" dirty="0" smtClean="0"/>
          </a:p>
          <a:p>
            <a:r>
              <a:rPr lang="en-US" dirty="0" smtClean="0"/>
              <a:t>T2 = T1 U { abnormal}</a:t>
            </a:r>
          </a:p>
          <a:p>
            <a:pPr lvl="1"/>
            <a:r>
              <a:rPr lang="en-US" dirty="0" smtClean="0"/>
              <a:t>T2 has three possible worlds: </a:t>
            </a:r>
          </a:p>
          <a:p>
            <a:pPr lvl="1">
              <a:buNone/>
            </a:pPr>
            <a:r>
              <a:rPr lang="en-US" dirty="0"/>
              <a:t> </a:t>
            </a:r>
            <a:r>
              <a:rPr lang="en-US" dirty="0" smtClean="0"/>
              <a:t>   {a = 1}, </a:t>
            </a:r>
            <a:r>
              <a:rPr lang="en-US" dirty="0" smtClean="0"/>
              <a:t> {</a:t>
            </a:r>
            <a:r>
              <a:rPr lang="en-US" dirty="0" smtClean="0"/>
              <a:t>a = 2}, {a = 3}</a:t>
            </a:r>
            <a:endParaRPr lang="en-US" dirty="0"/>
          </a:p>
        </p:txBody>
      </p:sp>
      <p:pic>
        <p:nvPicPr>
          <p:cNvPr id="4" name="~PP3794.WAV">
            <a:hlinkClick r:id="" action="ppaction://media"/>
          </p:cNvPr>
          <p:cNvPicPr>
            <a:picLocks noRot="1" noChangeAspect="1"/>
          </p:cNvPicPr>
          <p:nvPr>
            <a:wavAudioFile r:embed="rId1" name="~PP3794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Monty Hall problem: 3 doors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the doors below has a prize. I am asked to pick a door.</a:t>
            </a:r>
          </a:p>
        </p:txBody>
      </p:sp>
      <p:pic>
        <p:nvPicPr>
          <p:cNvPr id="16388" name="Picture 4" descr="Door #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124200"/>
            <a:ext cx="1552575" cy="2486025"/>
          </a:xfrm>
          <a:prstGeom prst="rect">
            <a:avLst/>
          </a:prstGeom>
          <a:noFill/>
        </p:spPr>
      </p:pic>
      <p:pic>
        <p:nvPicPr>
          <p:cNvPr id="16389" name="Picture 5" descr="Door #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124200"/>
            <a:ext cx="1552575" cy="2486025"/>
          </a:xfrm>
          <a:prstGeom prst="rect">
            <a:avLst/>
          </a:prstGeom>
          <a:noFill/>
        </p:spPr>
      </p:pic>
      <p:pic>
        <p:nvPicPr>
          <p:cNvPr id="16390" name="Picture 6" descr="Door #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3124200"/>
            <a:ext cx="1552575" cy="2486025"/>
          </a:xfrm>
          <a:prstGeom prst="rect">
            <a:avLst/>
          </a:prstGeom>
          <a:noFill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81200" y="5715000"/>
            <a:ext cx="5324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(From </a:t>
            </a:r>
            <a:r>
              <a:rPr lang="en-US">
                <a:latin typeface="Times New Roman" pitchFamily="18" charset="0"/>
                <a:hlinkClick r:id="rId10"/>
              </a:rPr>
              <a:t>http://math.ucsd.edu/~crypto/Monty/monty.html</a:t>
            </a:r>
            <a:r>
              <a:rPr lang="en-US">
                <a:latin typeface="Times New Roman" pitchFamily="18" charset="0"/>
              </a:rPr>
              <a:t>)</a:t>
            </a:r>
          </a:p>
        </p:txBody>
      </p:sp>
      <p:pic>
        <p:nvPicPr>
          <p:cNvPr id="8" name="~PP234.WAV">
            <a:hlinkClick r:id="" action="ppaction://media"/>
          </p:cNvPr>
          <p:cNvPicPr>
            <a:picLocks noRot="1" noChangeAspect="1"/>
          </p:cNvPicPr>
          <p:nvPr>
            <a:wavAudioFile r:embed="rId1" name="~PP234.WAV"/>
          </p:nvPr>
        </p:nvPicPr>
        <p:blipFill>
          <a:blip r:embed="rId11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 pick door one.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18436" name="Picture 4" descr="Door #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124200"/>
            <a:ext cx="1552575" cy="2486025"/>
          </a:xfrm>
          <a:prstGeom prst="rect">
            <a:avLst/>
          </a:prstGeom>
          <a:noFill/>
        </p:spPr>
      </p:pic>
      <p:pic>
        <p:nvPicPr>
          <p:cNvPr id="18437" name="Picture 5" descr="Door #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3124200"/>
            <a:ext cx="1552575" cy="2486025"/>
          </a:xfrm>
          <a:prstGeom prst="rect">
            <a:avLst/>
          </a:prstGeom>
          <a:noFill/>
        </p:spPr>
      </p:pic>
      <p:pic>
        <p:nvPicPr>
          <p:cNvPr id="18438" name="Picture 6" descr="Door #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3124200"/>
            <a:ext cx="1552575" cy="2486025"/>
          </a:xfrm>
          <a:prstGeom prst="rect">
            <a:avLst/>
          </a:prstGeom>
          <a:noFill/>
        </p:spPr>
      </p:pic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85800" y="4267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828800" y="5638800"/>
            <a:ext cx="538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(From </a:t>
            </a:r>
            <a:r>
              <a:rPr lang="en-US">
                <a:latin typeface="Times New Roman" pitchFamily="18" charset="0"/>
                <a:hlinkClick r:id="rId10"/>
              </a:rPr>
              <a:t>http://math.ucsd.edu/~crypto/Monty/monty.html</a:t>
            </a:r>
            <a:r>
              <a:rPr lang="en-US">
                <a:latin typeface="Times New Roman" pitchFamily="18" charset="0"/>
              </a:rPr>
              <a:t>) </a:t>
            </a:r>
            <a:br>
              <a:rPr lang="en-US">
                <a:latin typeface="Times New Roman" pitchFamily="18" charset="0"/>
              </a:rPr>
            </a:br>
            <a:endParaRPr lang="en-US">
              <a:latin typeface="Times New Roman" pitchFamily="18" charset="0"/>
            </a:endParaRPr>
          </a:p>
        </p:txBody>
      </p:sp>
      <p:pic>
        <p:nvPicPr>
          <p:cNvPr id="9" name="~PP2591.WAV">
            <a:hlinkClick r:id="" action="ppaction://media"/>
          </p:cNvPr>
          <p:cNvPicPr>
            <a:picLocks noRot="1" noChangeAspect="1"/>
          </p:cNvPicPr>
          <p:nvPr>
            <a:wavAudioFile r:embed="rId1" name="~PP2591.WAV"/>
          </p:nvPr>
        </p:nvPicPr>
        <p:blipFill>
          <a:blip r:embed="rId11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After I pick door 1 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O4 -- </a:t>
            </a:r>
            <a:r>
              <a:rPr lang="en-US" u="sng"/>
              <a:t>Monty opens door 3 and shows me a goat.</a:t>
            </a:r>
          </a:p>
          <a:p>
            <a:r>
              <a:rPr lang="en-US"/>
              <a:t>Should I stay with door 1 or switch to door 2.</a:t>
            </a:r>
          </a:p>
          <a:p>
            <a:endParaRPr lang="en-US"/>
          </a:p>
        </p:txBody>
      </p:sp>
      <p:pic>
        <p:nvPicPr>
          <p:cNvPr id="20484" name="Picture 4" descr="DOOR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581400"/>
            <a:ext cx="1552575" cy="2486025"/>
          </a:xfrm>
          <a:prstGeom prst="rect">
            <a:avLst/>
          </a:prstGeom>
          <a:noFill/>
        </p:spPr>
      </p:pic>
      <p:pic>
        <p:nvPicPr>
          <p:cNvPr id="20485" name="Picture 5" descr="goa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581400"/>
            <a:ext cx="1552575" cy="2486025"/>
          </a:xfrm>
          <a:prstGeom prst="rect">
            <a:avLst/>
          </a:prstGeom>
          <a:noFill/>
        </p:spPr>
      </p:pic>
      <p:pic>
        <p:nvPicPr>
          <p:cNvPr id="20486" name="Picture 6" descr="DOOR1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3581400"/>
            <a:ext cx="1552575" cy="2486025"/>
          </a:xfrm>
          <a:prstGeom prst="rect">
            <a:avLst/>
          </a:prstGeom>
          <a:noFill/>
        </p:spPr>
      </p:pic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304800" y="4648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524000" y="6096000"/>
            <a:ext cx="538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(From </a:t>
            </a:r>
            <a:r>
              <a:rPr lang="en-US">
                <a:latin typeface="Times New Roman" pitchFamily="18" charset="0"/>
                <a:hlinkClick r:id="rId9"/>
              </a:rPr>
              <a:t>http://math.ucsd.edu/~crypto/Monty/monty.html</a:t>
            </a:r>
            <a:r>
              <a:rPr lang="en-US">
                <a:latin typeface="Times New Roman" pitchFamily="18" charset="0"/>
              </a:rPr>
              <a:t> )</a:t>
            </a:r>
            <a:br>
              <a:rPr lang="en-US">
                <a:latin typeface="Times New Roman" pitchFamily="18" charset="0"/>
              </a:rPr>
            </a:br>
            <a:endParaRPr lang="en-US">
              <a:latin typeface="Times New Roman" pitchFamily="18" charset="0"/>
            </a:endParaRPr>
          </a:p>
        </p:txBody>
      </p:sp>
      <p:pic>
        <p:nvPicPr>
          <p:cNvPr id="9" name="~PP4077.WAV">
            <a:hlinkClick r:id="" action="ppaction://media"/>
          </p:cNvPr>
          <p:cNvPicPr>
            <a:picLocks noRot="1" noChangeAspect="1"/>
          </p:cNvPicPr>
          <p:nvPr>
            <a:wavAudioFile r:embed="rId1" name="~PP4077.WAV"/>
          </p:nvPr>
        </p:nvPicPr>
        <p:blipFill>
          <a:blip r:embed="rId10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/>
              <a:t>The Monty Hall problem and non-trivial conditioning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Question: Does it matter if I switch?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Which unopened door has the higher probability of containing the prize?</a:t>
            </a:r>
          </a:p>
          <a:p>
            <a:pPr>
              <a:lnSpc>
                <a:spcPct val="90000"/>
              </a:lnSpc>
            </a:pPr>
            <a:r>
              <a:rPr lang="en-US" dirty="0"/>
              <a:t>The answer depends on: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Whether </a:t>
            </a:r>
            <a:r>
              <a:rPr lang="en-US" dirty="0">
                <a:solidFill>
                  <a:srgbClr val="FF0000"/>
                </a:solidFill>
              </a:rPr>
              <a:t>Monty knew where the prize is and on purpose opened a door which has a </a:t>
            </a:r>
            <a:r>
              <a:rPr lang="en-US" dirty="0" smtClean="0">
                <a:solidFill>
                  <a:srgbClr val="FF0000"/>
                </a:solidFill>
              </a:rPr>
              <a:t>goat,  </a:t>
            </a:r>
            <a:r>
              <a:rPr lang="en-US" dirty="0" smtClean="0">
                <a:solidFill>
                  <a:srgbClr val="FF0000"/>
                </a:solidFill>
              </a:rPr>
              <a:t>Or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he randomly opened an unopened door which happened to have a </a:t>
            </a:r>
            <a:r>
              <a:rPr lang="en-US" dirty="0" smtClean="0">
                <a:solidFill>
                  <a:srgbClr val="FF0000"/>
                </a:solidFill>
              </a:rPr>
              <a:t>goat.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If  </a:t>
            </a:r>
            <a:r>
              <a:rPr lang="en-US" dirty="0" smtClean="0"/>
              <a:t>the first case </a:t>
            </a:r>
            <a:r>
              <a:rPr lang="en-US" dirty="0"/>
              <a:t>then Switch.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     [increases probability from 1/3 to 2/3]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smtClean="0"/>
              <a:t>the second case </a:t>
            </a:r>
            <a:r>
              <a:rPr lang="en-US" dirty="0" smtClean="0"/>
              <a:t> </a:t>
            </a:r>
            <a:r>
              <a:rPr lang="en-US" dirty="0" smtClean="0"/>
              <a:t>it does not matter as </a:t>
            </a:r>
            <a:r>
              <a:rPr lang="en-US" dirty="0" smtClean="0"/>
              <a:t>probability </a:t>
            </a:r>
            <a:r>
              <a:rPr lang="en-US" dirty="0"/>
              <a:t>remains 1/3.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4" name="~PP4055.WAV">
            <a:hlinkClick r:id="" action="ppaction://media"/>
          </p:cNvPr>
          <p:cNvPicPr>
            <a:picLocks noRot="1" noChangeAspect="1"/>
          </p:cNvPicPr>
          <p:nvPr>
            <a:wavAudioFile r:embed="rId2" name="~PP4055.WAV"/>
          </p:nvPr>
        </p:nvPicPr>
        <p:blipFill>
          <a:blip r:embed="rId5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5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Representing the Monty Hall problem in P-log.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doors = {1, 2, 3}.                               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open, selected, prize, D: doors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</a:rPr>
              <a:t>~</a:t>
            </a:r>
            <a:r>
              <a:rPr lang="en-US" sz="2000" dirty="0" err="1">
                <a:solidFill>
                  <a:srgbClr val="0000FF"/>
                </a:solidFill>
              </a:rPr>
              <a:t>can_open</a:t>
            </a:r>
            <a:r>
              <a:rPr lang="en-US" sz="2000" dirty="0">
                <a:solidFill>
                  <a:srgbClr val="0000FF"/>
                </a:solidFill>
              </a:rPr>
              <a:t>(D) 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 selected = D.</a:t>
            </a: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0000FF"/>
                </a:solidFill>
                <a:sym typeface="Wingdings" pitchFamily="2" charset="2"/>
              </a:rPr>
              <a:t>~</a:t>
            </a:r>
            <a:r>
              <a:rPr lang="en-US" sz="2000" b="1" dirty="0" err="1">
                <a:solidFill>
                  <a:srgbClr val="0000FF"/>
                </a:solidFill>
                <a:sym typeface="Wingdings" pitchFamily="2" charset="2"/>
              </a:rPr>
              <a:t>can_open</a:t>
            </a:r>
            <a:r>
              <a:rPr lang="en-US" sz="2000" b="1" dirty="0">
                <a:solidFill>
                  <a:srgbClr val="0000FF"/>
                </a:solidFill>
                <a:sym typeface="Wingdings" pitchFamily="2" charset="2"/>
              </a:rPr>
              <a:t>(D)  prize = D.</a:t>
            </a:r>
          </a:p>
          <a:p>
            <a:pPr>
              <a:lnSpc>
                <a:spcPct val="80000"/>
              </a:lnSpc>
            </a:pP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can_open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(D)     not ~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can_open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(D).</a:t>
            </a:r>
            <a:endParaRPr lang="en-US" sz="2000" b="1" baseline="-25000" dirty="0">
              <a:solidFill>
                <a:srgbClr val="0000FF"/>
              </a:solidFill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ym typeface="Wingdings" pitchFamily="2" charset="2"/>
              </a:rPr>
              <a:t>random</a:t>
            </a:r>
            <a:r>
              <a:rPr lang="en-US" sz="2000" i="1" dirty="0">
                <a:sym typeface="Wingdings" pitchFamily="2" charset="2"/>
              </a:rPr>
              <a:t>(</a:t>
            </a:r>
            <a:r>
              <a:rPr lang="en-US" sz="2000" dirty="0">
                <a:sym typeface="Wingdings" pitchFamily="2" charset="2"/>
              </a:rPr>
              <a:t>prize).           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ym typeface="Wingdings" pitchFamily="2" charset="2"/>
              </a:rPr>
              <a:t>random(selected).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random(open: {X : </a:t>
            </a:r>
            <a:r>
              <a:rPr lang="en-US" sz="2000" dirty="0" err="1">
                <a:solidFill>
                  <a:srgbClr val="0000FF"/>
                </a:solidFill>
                <a:sym typeface="Wingdings" pitchFamily="2" charset="2"/>
              </a:rPr>
              <a:t>can_open</a:t>
            </a:r>
            <a:r>
              <a:rPr lang="en-US" sz="2000" dirty="0">
                <a:solidFill>
                  <a:srgbClr val="0000FF"/>
                </a:solidFill>
                <a:sym typeface="Wingdings" pitchFamily="2" charset="2"/>
              </a:rPr>
              <a:t>(X)}).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  <a:sym typeface="Wingdings" pitchFamily="2" charset="2"/>
              </a:rPr>
              <a:t>pr(prize = D) = 1/3.     pr(selected = D) = 1/3.</a:t>
            </a:r>
          </a:p>
          <a:p>
            <a:pPr>
              <a:lnSpc>
                <a:spcPct val="80000"/>
              </a:lnSpc>
            </a:pPr>
            <a:r>
              <a:rPr lang="en-US" sz="2000" dirty="0" err="1">
                <a:sym typeface="Wingdings" pitchFamily="2" charset="2"/>
              </a:rPr>
              <a:t>obs</a:t>
            </a:r>
            <a:r>
              <a:rPr lang="en-US" sz="2000" dirty="0">
                <a:sym typeface="Wingdings" pitchFamily="2" charset="2"/>
              </a:rPr>
              <a:t>(selected = 1). </a:t>
            </a:r>
            <a:r>
              <a:rPr lang="en-US" sz="2000" dirty="0" err="1">
                <a:sym typeface="Wingdings" pitchFamily="2" charset="2"/>
              </a:rPr>
              <a:t>obs</a:t>
            </a:r>
            <a:r>
              <a:rPr lang="en-US" sz="2000" dirty="0">
                <a:sym typeface="Wingdings" pitchFamily="2" charset="2"/>
              </a:rPr>
              <a:t>(open = 2). </a:t>
            </a:r>
            <a:r>
              <a:rPr lang="en-US" sz="2000" dirty="0" err="1">
                <a:sym typeface="Wingdings" pitchFamily="2" charset="2"/>
              </a:rPr>
              <a:t>obs</a:t>
            </a:r>
            <a:r>
              <a:rPr lang="en-US" sz="2000" dirty="0">
                <a:sym typeface="Wingdings" pitchFamily="2" charset="2"/>
              </a:rPr>
              <a:t>(prize </a:t>
            </a:r>
            <a:r>
              <a:rPr lang="en-US" sz="2000" dirty="0">
                <a:sym typeface="Symbol" pitchFamily="18" charset="2"/>
              </a:rPr>
              <a:t></a:t>
            </a:r>
            <a:r>
              <a:rPr lang="en-US" sz="2000" dirty="0">
                <a:sym typeface="Wingdings" pitchFamily="2" charset="2"/>
              </a:rPr>
              <a:t>  2).</a:t>
            </a:r>
          </a:p>
          <a:p>
            <a:pPr>
              <a:lnSpc>
                <a:spcPct val="80000"/>
              </a:lnSpc>
            </a:pPr>
            <a:r>
              <a:rPr lang="en-US" sz="2000" dirty="0">
                <a:sym typeface="Wingdings" pitchFamily="2" charset="2"/>
              </a:rPr>
              <a:t>P(prize = 1) =?  P(prize=3)=?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4" name="~PP363.WAV">
            <a:hlinkClick r:id="" action="ppaction://media"/>
          </p:cNvPr>
          <p:cNvPicPr>
            <a:picLocks noRot="1" noChangeAspect="1"/>
          </p:cNvPicPr>
          <p:nvPr>
            <a:wavAudioFile r:embed="rId1" name="~PP363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P-log and KR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more P-log modeling of KR examples involving logic and </a:t>
            </a:r>
            <a:r>
              <a:rPr lang="en-US" dirty="0" smtClean="0"/>
              <a:t>probability is in </a:t>
            </a:r>
            <a:r>
              <a:rPr lang="en-US" dirty="0" smtClean="0"/>
              <a:t>the paper</a:t>
            </a:r>
          </a:p>
          <a:p>
            <a:r>
              <a:rPr lang="en-US" dirty="0" smtClean="0"/>
              <a:t>Latest </a:t>
            </a:r>
            <a:r>
              <a:rPr lang="en-US" dirty="0" smtClean="0"/>
              <a:t>version is </a:t>
            </a:r>
            <a:r>
              <a:rPr lang="en-US" dirty="0" smtClean="0"/>
              <a:t>in my home page</a:t>
            </a:r>
            <a:endParaRPr lang="en-US" dirty="0"/>
          </a:p>
        </p:txBody>
      </p:sp>
      <p:pic>
        <p:nvPicPr>
          <p:cNvPr id="4" name="~PP1215.WAV">
            <a:hlinkClick r:id="" action="ppaction://media"/>
          </p:cNvPr>
          <p:cNvPicPr>
            <a:picLocks noRot="1" noChangeAspect="1"/>
          </p:cNvPicPr>
          <p:nvPr>
            <a:wavAudioFile r:embed="rId1" name="~PP1215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honored.</a:t>
            </a:r>
          </a:p>
          <a:p>
            <a:r>
              <a:rPr lang="en-US" dirty="0" smtClean="0"/>
              <a:t>My sincere apologies for not being here.</a:t>
            </a:r>
          </a:p>
          <a:p>
            <a:r>
              <a:rPr lang="en-US" dirty="0" smtClean="0"/>
              <a:t>SMS is a good candidate for becoming the core of the calculus of AI</a:t>
            </a:r>
          </a:p>
          <a:p>
            <a:r>
              <a:rPr lang="en-US" dirty="0" smtClean="0"/>
              <a:t>We need to continue to work together</a:t>
            </a:r>
          </a:p>
          <a:p>
            <a:pPr lvl="1"/>
            <a:r>
              <a:rPr lang="en-US" dirty="0" smtClean="0"/>
              <a:t>On theory, implementation and building of knowledge engineering infrastructure</a:t>
            </a:r>
          </a:p>
          <a:p>
            <a:endParaRPr lang="en-US" dirty="0"/>
          </a:p>
        </p:txBody>
      </p:sp>
      <p:pic>
        <p:nvPicPr>
          <p:cNvPr id="4" name="~PP153.WAV">
            <a:hlinkClick r:id="" action="ppaction://media"/>
          </p:cNvPr>
          <p:cNvPicPr>
            <a:picLocks noRot="1" noChangeAspect="1"/>
          </p:cNvPicPr>
          <p:nvPr>
            <a:wavAudioFile r:embed="rId1" name="~PP153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on P-log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guess I can ask Michael to answer those!</a:t>
            </a:r>
          </a:p>
          <a:p>
            <a:r>
              <a:rPr lang="en-US" dirty="0" smtClean="0"/>
              <a:t>Thanks in advance Michael!</a:t>
            </a:r>
            <a:endParaRPr lang="en-US" dirty="0"/>
          </a:p>
        </p:txBody>
      </p:sp>
      <p:pic>
        <p:nvPicPr>
          <p:cNvPr id="4" name="~PP157.WAV">
            <a:hlinkClick r:id="" action="ppaction://media"/>
          </p:cNvPr>
          <p:cNvPicPr>
            <a:picLocks noRot="1" noChangeAspect="1"/>
          </p:cNvPicPr>
          <p:nvPr>
            <a:wavAudioFile r:embed="rId1" name="~PP157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not being here physically on this special occasion</a:t>
            </a:r>
          </a:p>
          <a:p>
            <a:endParaRPr lang="en-US" dirty="0"/>
          </a:p>
        </p:txBody>
      </p:sp>
      <p:pic>
        <p:nvPicPr>
          <p:cNvPr id="6" name="~PP3527.WAV">
            <a:hlinkClick r:id="" action="ppaction://media"/>
          </p:cNvPr>
          <p:cNvPicPr>
            <a:picLocks noRot="1" noChangeAspect="1"/>
          </p:cNvPicPr>
          <p:nvPr>
            <a:wavAudioFile r:embed="rId1" name="~PP3527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early history with 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My </a:t>
            </a:r>
            <a:r>
              <a:rPr lang="en-US" dirty="0" err="1" smtClean="0"/>
              <a:t>Ph.D</a:t>
            </a:r>
            <a:r>
              <a:rPr lang="en-US" dirty="0" smtClean="0"/>
              <a:t> during 1987-1991</a:t>
            </a:r>
          </a:p>
          <a:p>
            <a:pPr lvl="1"/>
            <a:r>
              <a:rPr lang="en-US" dirty="0" smtClean="0"/>
              <a:t>Finding the “right” semantics of negation in logic programming was an important topic </a:t>
            </a:r>
          </a:p>
          <a:p>
            <a:r>
              <a:rPr lang="en-US" dirty="0" smtClean="0"/>
              <a:t>Liked the iterated fixed point definition of well-founded semantics, but did not like its “skeptical” nature at that time. </a:t>
            </a:r>
            <a:endParaRPr lang="en-US" dirty="0"/>
          </a:p>
          <a:p>
            <a:pPr lvl="1"/>
            <a:r>
              <a:rPr lang="en-US" dirty="0" smtClean="0"/>
              <a:t>{ a </a:t>
            </a:r>
            <a:r>
              <a:rPr lang="en-US" dirty="0" smtClean="0">
                <a:sym typeface="Wingdings" pitchFamily="2" charset="2"/>
              </a:rPr>
              <a:t> not b; </a:t>
            </a:r>
            <a:r>
              <a:rPr lang="en-US" dirty="0" smtClean="0">
                <a:sym typeface="Wingdings" pitchFamily="2" charset="2"/>
              </a:rPr>
              <a:t>             b </a:t>
            </a:r>
            <a:r>
              <a:rPr lang="en-US" dirty="0" smtClean="0">
                <a:sym typeface="Wingdings" pitchFamily="2" charset="2"/>
              </a:rPr>
              <a:t> not a; </a:t>
            </a:r>
            <a:r>
              <a:rPr lang="en-US" dirty="0" smtClean="0">
                <a:sym typeface="Wingdings" pitchFamily="2" charset="2"/>
              </a:rPr>
              <a:t>            p </a:t>
            </a:r>
            <a:r>
              <a:rPr lang="en-US" dirty="0" smtClean="0">
                <a:sym typeface="Wingdings" pitchFamily="2" charset="2"/>
              </a:rPr>
              <a:t> a; </a:t>
            </a:r>
            <a:r>
              <a:rPr lang="en-US" dirty="0" smtClean="0">
                <a:sym typeface="Wingdings" pitchFamily="2" charset="2"/>
              </a:rPr>
              <a:t>            p </a:t>
            </a:r>
            <a:r>
              <a:rPr lang="en-US" dirty="0" smtClean="0">
                <a:sym typeface="Wingdings" pitchFamily="2" charset="2"/>
              </a:rPr>
              <a:t>b }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Liked the simplicity of stable model semantics definition,  liked its credulous nature, but did not like its treatment of { a </a:t>
            </a:r>
            <a:r>
              <a:rPr lang="en-US" dirty="0" smtClean="0">
                <a:sym typeface="Wingdings" pitchFamily="2" charset="2"/>
              </a:rPr>
              <a:t> ; </a:t>
            </a:r>
            <a:r>
              <a:rPr lang="en-US" dirty="0" smtClean="0">
                <a:sym typeface="Wingdings" pitchFamily="2" charset="2"/>
              </a:rPr>
              <a:t>        p </a:t>
            </a:r>
            <a:r>
              <a:rPr lang="en-US" dirty="0" smtClean="0">
                <a:sym typeface="Wingdings" pitchFamily="2" charset="2"/>
              </a:rPr>
              <a:t> not p}</a:t>
            </a:r>
          </a:p>
          <a:p>
            <a:r>
              <a:rPr lang="en-US" dirty="0" smtClean="0">
                <a:sym typeface="Wingdings" pitchFamily="2" charset="2"/>
              </a:rPr>
              <a:t>Developed various extension of well-founded semantics and the stable class semantics</a:t>
            </a:r>
          </a:p>
          <a:p>
            <a:r>
              <a:rPr lang="en-US" dirty="0" smtClean="0">
                <a:sym typeface="Wingdings" pitchFamily="2" charset="2"/>
              </a:rPr>
              <a:t>Changed my focus after 1991 to </a:t>
            </a:r>
            <a:r>
              <a:rPr lang="en-US" u="sng" dirty="0" smtClean="0">
                <a:sym typeface="Wingdings" pitchFamily="2" charset="2"/>
              </a:rPr>
              <a:t>Knowledge Representation using Stable Model Semantics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especially the domain of representing and reasoning about actions; and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the approach of provably correct representation.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Thankful to both Michael and Vladimir for that.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~PP2388.WAV">
            <a:hlinkClick r:id="" action="ppaction://media"/>
          </p:cNvPr>
          <p:cNvPicPr>
            <a:picLocks noRot="1" noChangeAspect="1"/>
          </p:cNvPicPr>
          <p:nvPr>
            <a:wavAudioFile r:embed="rId1" name="~PP2388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Representation and 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Knowledge Representation and Reasoning is the cornerstone of AI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ictionary meaning of “intelligence”</a:t>
            </a:r>
          </a:p>
          <a:p>
            <a:pPr lvl="1"/>
            <a:r>
              <a:rPr lang="en-US" dirty="0" smtClean="0"/>
              <a:t>Even when learning; what does one learn?</a:t>
            </a:r>
          </a:p>
          <a:p>
            <a:r>
              <a:rPr lang="en-US" dirty="0" smtClean="0"/>
              <a:t>From Michael’s Burlington award talk at  University of Texas  at  El Paso:</a:t>
            </a:r>
          </a:p>
          <a:p>
            <a:pPr lvl="1"/>
            <a:r>
              <a:rPr lang="en-US" dirty="0" smtClean="0"/>
              <a:t>Developing an appropriate language for KR is as fundamental to AI as Calculus is to Science and Engineering</a:t>
            </a:r>
          </a:p>
          <a:p>
            <a:pPr lvl="1"/>
            <a:endParaRPr lang="en-US" dirty="0"/>
          </a:p>
        </p:txBody>
      </p:sp>
      <p:pic>
        <p:nvPicPr>
          <p:cNvPr id="4" name="~PP158.WAV">
            <a:hlinkClick r:id="" action="ppaction://media"/>
          </p:cNvPr>
          <p:cNvPicPr>
            <a:picLocks noRot="1" noChangeAspect="1"/>
          </p:cNvPicPr>
          <p:nvPr>
            <a:wavAudioFile r:embed="rId1" name="~PP158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for KR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natural question: In what language do we represent knowledge and what is the basis of </a:t>
            </a:r>
            <a:r>
              <a:rPr lang="en-US" dirty="0" smtClean="0"/>
              <a:t>reasoning in that language?</a:t>
            </a:r>
            <a:endParaRPr lang="en-US" dirty="0" smtClean="0"/>
          </a:p>
          <a:p>
            <a:pPr lvl="1"/>
            <a:r>
              <a:rPr lang="en-US" dirty="0" smtClean="0"/>
              <a:t>It seems SMS is a good </a:t>
            </a:r>
            <a:r>
              <a:rPr lang="en-US" dirty="0" smtClean="0"/>
              <a:t>candidate for KR &amp; R</a:t>
            </a:r>
            <a:endParaRPr lang="en-US" dirty="0" smtClean="0"/>
          </a:p>
          <a:p>
            <a:pPr lvl="1"/>
            <a:r>
              <a:rPr lang="en-US" dirty="0" smtClean="0"/>
              <a:t>However, not just SMS, but Knowledge Bases in general have not been as prevalent in AI systems as they should have been</a:t>
            </a:r>
          </a:p>
          <a:p>
            <a:pPr lvl="2"/>
            <a:r>
              <a:rPr lang="en-US" dirty="0" smtClean="0"/>
              <a:t>Why?</a:t>
            </a:r>
          </a:p>
          <a:p>
            <a:endParaRPr lang="en-US" dirty="0"/>
          </a:p>
        </p:txBody>
      </p:sp>
      <p:pic>
        <p:nvPicPr>
          <p:cNvPr id="4" name="~PP3778.WAV">
            <a:hlinkClick r:id="" action="ppaction://media"/>
          </p:cNvPr>
          <p:cNvPicPr>
            <a:picLocks noRot="1" noChangeAspect="1"/>
          </p:cNvPicPr>
          <p:nvPr>
            <a:wavAudioFile r:embed="rId1" name="~PP3778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Knowledge based reasoning is not as prevalent in AI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r>
              <a:rPr lang="en-US" dirty="0" smtClean="0"/>
              <a:t>Developing a knowledge base is currently labor </a:t>
            </a:r>
            <a:r>
              <a:rPr lang="en-US" dirty="0" smtClean="0"/>
              <a:t>intensive</a:t>
            </a:r>
          </a:p>
          <a:p>
            <a:pPr lvl="1"/>
            <a:r>
              <a:rPr lang="en-US" dirty="0" smtClean="0"/>
              <a:t>Mostly human crafted, and</a:t>
            </a:r>
          </a:p>
          <a:p>
            <a:pPr lvl="1"/>
            <a:r>
              <a:rPr lang="en-US" dirty="0" smtClean="0"/>
              <a:t>without a lot of tools </a:t>
            </a:r>
            <a:endParaRPr lang="en-US" dirty="0" smtClean="0"/>
          </a:p>
          <a:p>
            <a:r>
              <a:rPr lang="en-US" dirty="0" smtClean="0"/>
              <a:t>The language and reasoning systems need some more development</a:t>
            </a:r>
            <a:endParaRPr lang="en-US" dirty="0"/>
          </a:p>
        </p:txBody>
      </p:sp>
      <p:pic>
        <p:nvPicPr>
          <p:cNvPr id="4" name="~PP760.WAV">
            <a:hlinkClick r:id="" action="ppaction://media"/>
          </p:cNvPr>
          <p:cNvPicPr>
            <a:picLocks noRot="1" noChangeAspect="1"/>
          </p:cNvPicPr>
          <p:nvPr>
            <a:wavAudioFile r:embed="rId1" name="~PP760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knowledge base building easier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More knowledge engineering  tools</a:t>
            </a:r>
          </a:p>
          <a:p>
            <a:pPr lvl="1"/>
            <a:r>
              <a:rPr lang="en-US" dirty="0" smtClean="0"/>
              <a:t>Tools that help in modular development and verification of knowledge modules</a:t>
            </a:r>
          </a:p>
          <a:p>
            <a:pPr lvl="1"/>
            <a:r>
              <a:rPr lang="en-US" dirty="0" smtClean="0"/>
              <a:t>Some progress has been made</a:t>
            </a:r>
          </a:p>
          <a:p>
            <a:r>
              <a:rPr lang="en-US" dirty="0" smtClean="0"/>
              <a:t>Knowledge libraries</a:t>
            </a:r>
          </a:p>
          <a:p>
            <a:pPr lvl="1"/>
            <a:r>
              <a:rPr lang="en-US" dirty="0" smtClean="0"/>
              <a:t>Some very basic attempts have been made</a:t>
            </a:r>
          </a:p>
          <a:p>
            <a:r>
              <a:rPr lang="en-US" dirty="0" smtClean="0"/>
              <a:t>From Natural language text to knowledge modules</a:t>
            </a:r>
          </a:p>
          <a:p>
            <a:pPr lvl="1"/>
            <a:r>
              <a:rPr lang="en-US" dirty="0" smtClean="0"/>
              <a:t>Initial steps</a:t>
            </a:r>
            <a:endParaRPr lang="en-US" dirty="0"/>
          </a:p>
        </p:txBody>
      </p:sp>
      <p:pic>
        <p:nvPicPr>
          <p:cNvPr id="4" name="~PP2168.WAV">
            <a:hlinkClick r:id="" action="ppaction://media"/>
          </p:cNvPr>
          <p:cNvPicPr>
            <a:picLocks noRot="1" noChangeAspect="1"/>
          </p:cNvPicPr>
          <p:nvPr>
            <a:wavAudioFile r:embed="rId1" name="~PP2168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development of the SMS language and reasoning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Herbrand</a:t>
            </a:r>
            <a:r>
              <a:rPr lang="en-US" dirty="0" smtClean="0"/>
              <a:t> Universe or not?</a:t>
            </a:r>
          </a:p>
          <a:p>
            <a:pPr lvl="1"/>
            <a:r>
              <a:rPr lang="en-US" dirty="0" smtClean="0"/>
              <a:t>Marc may touch upon this later</a:t>
            </a:r>
          </a:p>
          <a:p>
            <a:pPr lvl="1"/>
            <a:r>
              <a:rPr lang="en-US" dirty="0" smtClean="0"/>
              <a:t>Vladimir, </a:t>
            </a:r>
            <a:r>
              <a:rPr lang="en-US" dirty="0" err="1" smtClean="0"/>
              <a:t>Joohyung</a:t>
            </a:r>
            <a:r>
              <a:rPr lang="en-US" dirty="0"/>
              <a:t> </a:t>
            </a:r>
            <a:r>
              <a:rPr lang="en-US" dirty="0" smtClean="0"/>
              <a:t>are in the conference</a:t>
            </a:r>
          </a:p>
          <a:p>
            <a:r>
              <a:rPr lang="en-US" dirty="0" smtClean="0"/>
              <a:t>Grounding or Not?</a:t>
            </a:r>
          </a:p>
          <a:p>
            <a:pPr lvl="1"/>
            <a:r>
              <a:rPr lang="en-US" dirty="0" smtClean="0"/>
              <a:t>Several ongoing works</a:t>
            </a:r>
          </a:p>
          <a:p>
            <a:r>
              <a:rPr lang="en-US" dirty="0" smtClean="0"/>
              <a:t>Combining probabilistic and logical </a:t>
            </a:r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One of the reasoning it is needed</a:t>
            </a:r>
          </a:p>
          <a:p>
            <a:pPr lvl="2"/>
            <a:r>
              <a:rPr lang="en-US" dirty="0" smtClean="0"/>
              <a:t>Matching learned knowledge with human crafted knowledge</a:t>
            </a:r>
            <a:endParaRPr lang="en-US" dirty="0" smtClean="0"/>
          </a:p>
          <a:p>
            <a:pPr lvl="1"/>
            <a:r>
              <a:rPr lang="en-US" dirty="0" smtClean="0"/>
              <a:t>Some work in the past</a:t>
            </a:r>
          </a:p>
          <a:p>
            <a:pPr lvl="1"/>
            <a:r>
              <a:rPr lang="en-US" dirty="0" smtClean="0"/>
              <a:t>We are working on it: P-log</a:t>
            </a:r>
          </a:p>
          <a:p>
            <a:endParaRPr lang="en-US" dirty="0"/>
          </a:p>
        </p:txBody>
      </p:sp>
      <p:pic>
        <p:nvPicPr>
          <p:cNvPr id="4" name="~PP2455.WAV">
            <a:hlinkClick r:id="" action="ppaction://media"/>
          </p:cNvPr>
          <p:cNvPicPr>
            <a:picLocks noRot="1" noChangeAspect="1"/>
          </p:cNvPicPr>
          <p:nvPr>
            <a:wavAudioFile r:embed="rId1" name="~PP2455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P-log </a:t>
            </a:r>
            <a:br>
              <a:rPr lang="en-US" dirty="0" smtClean="0"/>
            </a:br>
            <a:r>
              <a:rPr lang="en-US" sz="4000" dirty="0" smtClean="0"/>
              <a:t>(</a:t>
            </a:r>
            <a:r>
              <a:rPr lang="en-US" sz="4000" dirty="0" err="1" smtClean="0"/>
              <a:t>Baral</a:t>
            </a:r>
            <a:r>
              <a:rPr lang="en-US" sz="4000" dirty="0" smtClean="0"/>
              <a:t>, </a:t>
            </a:r>
            <a:r>
              <a:rPr lang="en-US" sz="4000" dirty="0" err="1" smtClean="0"/>
              <a:t>Gelfond</a:t>
            </a:r>
            <a:r>
              <a:rPr lang="en-US" sz="4000" dirty="0" smtClean="0"/>
              <a:t> and </a:t>
            </a:r>
            <a:r>
              <a:rPr lang="en-US" sz="4000" dirty="0" err="1" smtClean="0"/>
              <a:t>Rushton</a:t>
            </a:r>
            <a:r>
              <a:rPr lang="en-US" sz="4000" dirty="0" smtClean="0"/>
              <a:t> 2004; 2009)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version in LPNMR 2004; An extended version to appear in TPLP 2009</a:t>
            </a:r>
          </a:p>
          <a:p>
            <a:r>
              <a:rPr lang="en-US" dirty="0" smtClean="0"/>
              <a:t>Some</a:t>
            </a:r>
            <a:r>
              <a:rPr lang="en-US" dirty="0" smtClean="0"/>
              <a:t> </a:t>
            </a:r>
            <a:r>
              <a:rPr lang="en-US" dirty="0" smtClean="0"/>
              <a:t>Key issues</a:t>
            </a:r>
          </a:p>
          <a:p>
            <a:pPr lvl="1"/>
            <a:r>
              <a:rPr lang="en-US" dirty="0" smtClean="0"/>
              <a:t>Non-</a:t>
            </a:r>
            <a:r>
              <a:rPr lang="en-US" dirty="0" err="1" smtClean="0"/>
              <a:t>monotonicity</a:t>
            </a:r>
            <a:r>
              <a:rPr lang="en-US" dirty="0" smtClean="0"/>
              <a:t> in representing possible worlds</a:t>
            </a:r>
          </a:p>
          <a:p>
            <a:pPr lvl="2"/>
            <a:r>
              <a:rPr lang="en-US" dirty="0" smtClean="0"/>
              <a:t>New information may force the </a:t>
            </a:r>
            <a:r>
              <a:rPr lang="en-US" dirty="0" err="1" smtClean="0"/>
              <a:t>reasoner</a:t>
            </a:r>
            <a:r>
              <a:rPr lang="en-US" dirty="0" smtClean="0"/>
              <a:t> to change (not just reduce) its collection of possible worlds.</a:t>
            </a:r>
          </a:p>
          <a:p>
            <a:pPr lvl="1"/>
            <a:r>
              <a:rPr lang="en-US" dirty="0" smtClean="0"/>
              <a:t>Having the means to represent knowledge that is often noted “mentally” in many probabilistic formulations</a:t>
            </a:r>
          </a:p>
          <a:p>
            <a:pPr lvl="2"/>
            <a:r>
              <a:rPr lang="en-US" dirty="0" smtClean="0"/>
              <a:t>Natural and common-sense blending of  common-sense and probabilistic </a:t>
            </a:r>
            <a:r>
              <a:rPr lang="en-US" dirty="0" smtClean="0"/>
              <a:t>reasoning</a:t>
            </a:r>
          </a:p>
          <a:p>
            <a:pPr lvl="1"/>
            <a:r>
              <a:rPr lang="en-US" dirty="0" smtClean="0"/>
              <a:t>Causality and probability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~PP1096.WAV">
            <a:hlinkClick r:id="" action="ppaction://media"/>
          </p:cNvPr>
          <p:cNvPicPr>
            <a:picLocks noRot="1" noChangeAspect="1"/>
          </p:cNvPicPr>
          <p:nvPr>
            <a:wavAudioFile r:embed="rId1" name="~PP1096.WAV"/>
          </p:nvPr>
        </p:nvPicPr>
        <p:blipFill>
          <a:blip r:embed="rId4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958</Words>
  <Application>Microsoft Office PowerPoint</Application>
  <PresentationFormat>On-screen Show (4:3)</PresentationFormat>
  <Paragraphs>128</Paragraphs>
  <Slides>18</Slides>
  <Notes>18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Using answer set programming for knowledge representation and reasoning: future directions</vt:lpstr>
      <vt:lpstr>Apologies</vt:lpstr>
      <vt:lpstr>My early history with SMS</vt:lpstr>
      <vt:lpstr>Knowledge Representation and SMS</vt:lpstr>
      <vt:lpstr>Language for KR</vt:lpstr>
      <vt:lpstr>Why Knowledge based reasoning is not as prevalent in AI systems</vt:lpstr>
      <vt:lpstr>Making knowledge base building easier</vt:lpstr>
      <vt:lpstr>Further development of the SMS language and reasoning systems</vt:lpstr>
      <vt:lpstr>P-log  (Baral, Gelfond and Rushton 2004; 2009)</vt:lpstr>
      <vt:lpstr>Possible worlds</vt:lpstr>
      <vt:lpstr>Monty Hall problem: 3 doors</vt:lpstr>
      <vt:lpstr>I pick door one.</vt:lpstr>
      <vt:lpstr>After I pick door 1 …</vt:lpstr>
      <vt:lpstr>The Monty Hall problem and non-trivial conditioning</vt:lpstr>
      <vt:lpstr>Representing the Monty Hall problem in P-log. </vt:lpstr>
      <vt:lpstr>P-log and KR </vt:lpstr>
      <vt:lpstr>Conclusion</vt:lpstr>
      <vt:lpstr>Questions on P-log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answer set programming for knowledge representation and reasoning: future directions</dc:title>
  <dc:creator> </dc:creator>
  <cp:lastModifiedBy> </cp:lastModifiedBy>
  <cp:revision>38</cp:revision>
  <dcterms:created xsi:type="dcterms:W3CDTF">2008-12-07T17:10:16Z</dcterms:created>
  <dcterms:modified xsi:type="dcterms:W3CDTF">2008-12-09T02:42:02Z</dcterms:modified>
</cp:coreProperties>
</file>